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Oxygen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xygen-regular.fntdata"/><Relationship Id="rId20" Type="http://schemas.openxmlformats.org/officeDocument/2006/relationships/slide" Target="slides/slide15.xml"/><Relationship Id="rId41" Type="http://schemas.openxmlformats.org/officeDocument/2006/relationships/font" Target="fonts/Oxygen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aa1d90a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aa1d90a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1e6c2ae3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21e6c2ae3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1e6c2ae3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1e6c2ae3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1e6c2ae3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1e6c2ae3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32e2aac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32e2aac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32e2aace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32e2aace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32e2aace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332e2aace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32e2aace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32e2aace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32e2aace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32e2aace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32e2aace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32e2aace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32e2aace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32e2aace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4b858b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4b858b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32e2aace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32e2aace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32e2aace0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32e2aace0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32e2aace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32e2aace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32e2aace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32e2aace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32e2aace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32e2aace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32e2aace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32e2aace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32e2aace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32e2aace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32e2aace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32e2aace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32e2aace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32e2aace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32e2aac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32e2aac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2e6a75f3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2e6a75f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32e2aace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32e2aace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32e2aace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332e2aace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332e2aace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332e2aace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84b858b4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84b858b4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9400e6d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9400e6d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e6a75f3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2e6a75f3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2f12fdb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2f12fdb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1e6c2ae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1e6c2ae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1e6c2ae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1e6c2ae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1e6c2ae3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1e6c2ae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1e6c2ae3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1e6c2ae3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nac.pt/mp20721494/La-Destruccion-De-La-Torre-De-Pisa?Origin=fnac_google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hyperlink" Target="https://www.amazon.com/gp/product/0399117318/ref=dbs_a_def_rwt_hsch_vapi_taft_p1_i0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www.amazon.com/Leaning-Tower-Pisa-History-Building/dp/1974502759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oysrus.pt/Puzzle-3D-Torre-Pisa/p/K156518?gclid=Cj0KCQjwr-SSBhC9ARIsANhzu14DggAWjyt6ONJ4sQRkbHDwtVeHNlFElNy7hrA46XsX27NYHPuGLzAaAvzyEALw_wcB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lookandlearn.com/history-images/CN200925-001/Earthquake-shakes-the-tower-of-Pisa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hyperlink" Target="https://www.nytimes.com/1972/03/04/archives/contest-to-open-on-ways-to-save-tower-of-pisa.html" TargetMode="External"/><Relationship Id="rId7" Type="http://schemas.openxmlformats.org/officeDocument/2006/relationships/image" Target="../media/image12.png"/><Relationship Id="rId8" Type="http://schemas.openxmlformats.org/officeDocument/2006/relationships/hyperlink" Target="http://www.cinedipendente.it/2015/01/e-se-la-torre-di-pisa-la-volessero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Relationship Id="rId6" Type="http://schemas.openxmlformats.org/officeDocument/2006/relationships/hyperlink" Target="https://www.saveonwallart.com/torre-di-pisa-italian-wall-tapestry-by-canaletto/amp" TargetMode="External"/><Relationship Id="rId7" Type="http://schemas.openxmlformats.org/officeDocument/2006/relationships/hyperlink" Target="https://www.qbillyon.com/index.php?main_page=product_info&amp;products_id=170403" TargetMode="External"/><Relationship Id="rId8" Type="http://schemas.openxmlformats.org/officeDocument/2006/relationships/hyperlink" Target="https://pt.aliexpress.com/item/1005002354106988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hyperlink" Target="https://www.pinterest.pt/pin/384987468143479516/?mt=login" TargetMode="External"/><Relationship Id="rId7" Type="http://schemas.openxmlformats.org/officeDocument/2006/relationships/hyperlink" Target="https://www.pinterest.pt/pin/29414203807566522/" TargetMode="External"/><Relationship Id="rId8" Type="http://schemas.openxmlformats.org/officeDocument/2006/relationships/hyperlink" Target="https://www.pinterest.nz/pin/318207529902613207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10" Type="http://schemas.openxmlformats.org/officeDocument/2006/relationships/hyperlink" Target="https://www.pinterest.es/pin/566468459356251730/" TargetMode="External"/><Relationship Id="rId9" Type="http://schemas.openxmlformats.org/officeDocument/2006/relationships/hyperlink" Target="https://www.istockphoto.com/br/foto/torre-inclinada-de-pisa-italy-pintura-da-aguarela-gm1179637617-330171161" TargetMode="External"/><Relationship Id="rId5" Type="http://schemas.openxmlformats.org/officeDocument/2006/relationships/image" Target="../media/image58.png"/><Relationship Id="rId6" Type="http://schemas.openxmlformats.org/officeDocument/2006/relationships/image" Target="../media/image31.png"/><Relationship Id="rId7" Type="http://schemas.openxmlformats.org/officeDocument/2006/relationships/hyperlink" Target="https://pt.dreamstime.com/aquarela-de-torre-inclinada-pisa-em-papel-antigo-da-na-ilustra%C3%A7%C3%A3o-do-image187874470" TargetMode="External"/><Relationship Id="rId8" Type="http://schemas.openxmlformats.org/officeDocument/2006/relationships/hyperlink" Target="https://pt.dreamstime.com/foto-de-stock-torre-inclinada-do-desenho-da-aquarela-de-pisa-pintura-da-maravilha-do-mundo-do-aquarelle-image7026348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1" Type="http://schemas.openxmlformats.org/officeDocument/2006/relationships/hyperlink" Target="https://pt.tattoofilter.com/p/323154" TargetMode="External"/><Relationship Id="rId10" Type="http://schemas.openxmlformats.org/officeDocument/2006/relationships/hyperlink" Target="https://cbtstudios.wordpress.com/2013/07/19/leaning-tower-of-pisa-tattoo/" TargetMode="External"/><Relationship Id="rId9" Type="http://schemas.openxmlformats.org/officeDocument/2006/relationships/hyperlink" Target="https://www.pinterest.ru/pin/445997169331010942/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24.png"/><Relationship Id="rId7" Type="http://schemas.openxmlformats.org/officeDocument/2006/relationships/hyperlink" Target="https://www.pinterest.pt/pin/343962490295264418/" TargetMode="External"/><Relationship Id="rId8" Type="http://schemas.openxmlformats.org/officeDocument/2006/relationships/hyperlink" Target="https://www.pinterest.pt/pin/343962490295264418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hyperlink" Target="https://en.numista.com/catalogue/exonumia37928.html" TargetMode="External"/><Relationship Id="rId7" Type="http://schemas.openxmlformats.org/officeDocument/2006/relationships/hyperlink" Target="https://www.powercoin.it/en/cit-coin-invest-ag/6223-leaning-tower-of-pisa-5-oz-silver-coin-25-cook-islands-2022.html" TargetMode="External"/><Relationship Id="rId8" Type="http://schemas.openxmlformats.org/officeDocument/2006/relationships/hyperlink" Target="https://www.romacoins.com/Tourist-Banknote-0-Euro-Tower-of-Pisa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hyperlink" Target="https://pt.dreamstime.com/ilustra%C3%A7%C3%A3o-stock-torre-de-pisa-do-selo-em-it%C3%A1lia-vetor-image46028669" TargetMode="External"/><Relationship Id="rId10" Type="http://schemas.openxmlformats.org/officeDocument/2006/relationships/image" Target="../media/image39.png"/><Relationship Id="rId9" Type="http://schemas.openxmlformats.org/officeDocument/2006/relationships/hyperlink" Target="https://pt.dreamstime.com/ilustra%C3%A7%C3%A3o-stock-torre-de-pisa-do-selo-em-it%C3%A1lia-image55057200" TargetMode="External"/><Relationship Id="rId5" Type="http://schemas.openxmlformats.org/officeDocument/2006/relationships/image" Target="../media/image36.jpg"/><Relationship Id="rId6" Type="http://schemas.openxmlformats.org/officeDocument/2006/relationships/hyperlink" Target="https://www.istockphoto.com/pt/foto/torre-de-pisa-selo-postal-gm498281783-42044242" TargetMode="External"/><Relationship Id="rId7" Type="http://schemas.openxmlformats.org/officeDocument/2006/relationships/image" Target="../media/image43.png"/><Relationship Id="rId8" Type="http://schemas.openxmlformats.org/officeDocument/2006/relationships/hyperlink" Target="https://br.freepik.com/vetores-premium/famosa-torre-inclinada-de-pisa-em-italia-no-selo-postal-do-grunge-ilustracao-vetorial_18006824.ht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Relationship Id="rId6" Type="http://schemas.openxmlformats.org/officeDocument/2006/relationships/hyperlink" Target="https://www.saatchiart.com/art/Painting-Leaning-Tower-of-Pisa-with-Cathedral-Square-Italy/311983/2147397/view" TargetMode="External"/><Relationship Id="rId7" Type="http://schemas.openxmlformats.org/officeDocument/2006/relationships/hyperlink" Target="https://fineartamerica.com/featured/starry-night-in-pisa-with-leaning-tower-van-gogh-inspirations-in-italy-m-bleichner.html" TargetMode="External"/><Relationship Id="rId8" Type="http://schemas.openxmlformats.org/officeDocument/2006/relationships/hyperlink" Target="https://www.artmajeur.com/en/sukhanova-vika/artworks/14539160/italy-pisa-tow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s://pt.wikipedia.org/wiki/Torre_de_Pisa#/media/Ficheiro:Leaning_Tower_of_Pisa_(April_2012).jp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Relationship Id="rId6" Type="http://schemas.openxmlformats.org/officeDocument/2006/relationships/hyperlink" Target="https://outgress.com/portals/leaning-tower-of-pisa-graffiti.766181/" TargetMode="External"/><Relationship Id="rId7" Type="http://schemas.openxmlformats.org/officeDocument/2006/relationships/hyperlink" Target="https://www.alamy.com/wall-painting-the-leaning-tower-of-pisa-on-a-house-facade-baden-wrttemberg-germany-image227037601.html" TargetMode="External"/><Relationship Id="rId8" Type="http://schemas.openxmlformats.org/officeDocument/2006/relationships/hyperlink" Target="https://streetsdept.com/2013/01/25/phillys-own-leaning-tower-of-pisa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pp6X9f7VBQQ&amp;ab_channel=PaoloDriussi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2.png"/><Relationship Id="rId6" Type="http://schemas.openxmlformats.org/officeDocument/2006/relationships/hyperlink" Target="https://open.spotify.com/track/4PjJaQbC7BQuhUiJVy8Sjs" TargetMode="External"/><Relationship Id="rId7" Type="http://schemas.openxmlformats.org/officeDocument/2006/relationships/image" Target="../media/image53.png"/><Relationship Id="rId8" Type="http://schemas.openxmlformats.org/officeDocument/2006/relationships/hyperlink" Target="https://www.youtube.com/watch?v=oMHWKj-j1dM&amp;ab_channel=RonHaeske-Songwriter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hyperlink" Target="https://es.aliexpress.com/i/4000617772256.html" TargetMode="External"/><Relationship Id="rId5" Type="http://schemas.openxmlformats.org/officeDocument/2006/relationships/image" Target="../media/image49.png"/><Relationship Id="rId6" Type="http://schemas.openxmlformats.org/officeDocument/2006/relationships/hyperlink" Target="https://pt.aliexpress.com/item/32863902573.html" TargetMode="External"/><Relationship Id="rId7" Type="http://schemas.openxmlformats.org/officeDocument/2006/relationships/image" Target="../media/image60.png"/><Relationship Id="rId8" Type="http://schemas.openxmlformats.org/officeDocument/2006/relationships/hyperlink" Target="https://pt.dhgate.com/product/leaning-tower-of-pisa-italy-pisa-landmark/443934598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62.png"/><Relationship Id="rId6" Type="http://schemas.openxmlformats.org/officeDocument/2006/relationships/hyperlink" Target="https://www.annthegran.com/prd/designs/hopscotch/italy/1/hs1410021b" TargetMode="External"/><Relationship Id="rId7" Type="http://schemas.openxmlformats.org/officeDocument/2006/relationships/hyperlink" Target="https://www.amazon.co.uk/Leaning-Tower-Patch-Torre-Embroidered/dp/B00CQOB9YO" TargetMode="External"/><Relationship Id="rId8" Type="http://schemas.openxmlformats.org/officeDocument/2006/relationships/hyperlink" Target="https://www.embroiderydesigns.com/productdetails/hopscotch/stockdesign/1/hs1303035a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hyperlink" Target="https://www.metalearth.com/iconx-leaning-tower-of-pisa" TargetMode="External"/><Relationship Id="rId7" Type="http://schemas.openxmlformats.org/officeDocument/2006/relationships/hyperlink" Target="https://computerarenakh.com/robotime-leaning-tower-of-pisa-3d-wooden-puzzle-?tag=ROBOTIME%20LEANING%20TOWER%20OF%20PISA%203D%20WOODEN%20PUZZLE&amp;sort=rating&amp;order=ASC" TargetMode="External"/><Relationship Id="rId8" Type="http://schemas.openxmlformats.org/officeDocument/2006/relationships/hyperlink" Target="https://pt.aliexpress.com/item/1005001967093790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59.png"/><Relationship Id="rId6" Type="http://schemas.openxmlformats.org/officeDocument/2006/relationships/hyperlink" Target="https://www.amazon.com/Leaning-Tower-Pendant-Necklace-Textured/dp/B01LZ8KG1A" TargetMode="External"/><Relationship Id="rId7" Type="http://schemas.openxmlformats.org/officeDocument/2006/relationships/hyperlink" Target="https://pt.aliexpress.com/item/4001116272859.html?gatewayAdapt=glo2bra" TargetMode="External"/><Relationship Id="rId8" Type="http://schemas.openxmlformats.org/officeDocument/2006/relationships/hyperlink" Target="https://pt.aliexpress.com/i/32841843796.html?gatewayAdapt=glo2br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Relationship Id="rId5" Type="http://schemas.openxmlformats.org/officeDocument/2006/relationships/hyperlink" Target="https://www.pisastone.co.uk/shop/sale-items/the-leaning-tower-of-pisa/" TargetMode="External"/><Relationship Id="rId6" Type="http://schemas.openxmlformats.org/officeDocument/2006/relationships/hyperlink" Target="https://www.pinterest.ca/pin/576179346065908110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Relationship Id="rId4" Type="http://schemas.openxmlformats.org/officeDocument/2006/relationships/image" Target="../media/image73.png"/><Relationship Id="rId5" Type="http://schemas.openxmlformats.org/officeDocument/2006/relationships/image" Target="../media/image63.png"/><Relationship Id="rId6" Type="http://schemas.openxmlformats.org/officeDocument/2006/relationships/hyperlink" Target="https://www.zazzle.com/starry_night_in_pisa_with_leaning_tower_tile-227898160719878690" TargetMode="External"/><Relationship Id="rId7" Type="http://schemas.openxmlformats.org/officeDocument/2006/relationships/hyperlink" Target="https://www.zazzle.com/tower_of_pisa_ltaly_ceramic_tile-227077691557495459" TargetMode="External"/><Relationship Id="rId8" Type="http://schemas.openxmlformats.org/officeDocument/2006/relationships/hyperlink" Target="https://www.zazzle.com/a_touch_of_italy_ceramic_tile-227353408877316596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Relationship Id="rId4" Type="http://schemas.openxmlformats.org/officeDocument/2006/relationships/image" Target="../media/image69.png"/><Relationship Id="rId5" Type="http://schemas.openxmlformats.org/officeDocument/2006/relationships/image" Target="../media/image66.png"/><Relationship Id="rId6" Type="http://schemas.openxmlformats.org/officeDocument/2006/relationships/hyperlink" Target="https://www.dreamstime.com/stock-illustration-leaning-tower-pisa-vector-illustration-hand-drawn-cartoon-art-image99063356" TargetMode="External"/><Relationship Id="rId7" Type="http://schemas.openxmlformats.org/officeDocument/2006/relationships/hyperlink" Target="https://www.alamy.com/leaning-tower-of-pisa-colored-drawing-realistic-vector-illustration-of-paints-image430961670.html" TargetMode="External"/><Relationship Id="rId8" Type="http://schemas.openxmlformats.org/officeDocument/2006/relationships/hyperlink" Target="https://www.istockphoto.com/pt/vetorial/antiguidade-ilustra%C3%A7%C3%A3o-de-torre-de-pisa-gm490400180-75193871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hyperlink" Target="http://www.cinedipendente.it/2014/04/thor-polverizza-la-torre-di-pisa.html" TargetMode="External"/><Relationship Id="rId6" Type="http://schemas.openxmlformats.org/officeDocument/2006/relationships/hyperlink" Target="http://www.cinedipendente.it/2018/08/superman-raddrizza-la-torre-di-pisa-e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t.wikipedia.org/wiki/Torre_de_Pisa" TargetMode="External"/><Relationship Id="rId4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2.png"/><Relationship Id="rId4" Type="http://schemas.openxmlformats.org/officeDocument/2006/relationships/hyperlink" Target="https://steamcommunity.com/sharedfiles/filedetails/?id=1828854812" TargetMode="External"/><Relationship Id="rId5" Type="http://schemas.openxmlformats.org/officeDocument/2006/relationships/hyperlink" Target="https://castlevania.fandom.com/wiki/Bloodlines_Stage_3" TargetMode="External"/><Relationship Id="rId6" Type="http://schemas.openxmlformats.org/officeDocument/2006/relationships/image" Target="../media/image72.png"/><Relationship Id="rId7" Type="http://schemas.openxmlformats.org/officeDocument/2006/relationships/hyperlink" Target="https://angrybirds.fandom.com/wiki/Tower_of_Pisa_Anniversary" TargetMode="External"/><Relationship Id="rId8" Type="http://schemas.openxmlformats.org/officeDocument/2006/relationships/image" Target="../media/image7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hyperlink" Target="https://www.amazon.com/LEGO-Architecture-Leaning-Discontinued-manufacturer/dp/B00CN5Y0K6" TargetMode="External"/><Relationship Id="rId6" Type="http://schemas.openxmlformats.org/officeDocument/2006/relationships/hyperlink" Target="https://ideas.lego.com/projects/6cff2d8d-ddfb-4bcc-b481-ccedb52a5c5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hyperlink" Target="https://pt.aliexpress.com/item/32652442192.html" TargetMode="External"/><Relationship Id="rId7" Type="http://schemas.openxmlformats.org/officeDocument/2006/relationships/hyperlink" Target="https://www.catalogodasartes.com.br/obra/DDGczPAD/" TargetMode="External"/><Relationship Id="rId8" Type="http://schemas.openxmlformats.org/officeDocument/2006/relationships/hyperlink" Target="https://pt.aliexpress.com/item/4000613746384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artsteps.com/view/62ab0bdbb4e870ca2f780ba3/?currentUser" TargetMode="External"/><Relationship Id="rId4" Type="http://schemas.openxmlformats.org/officeDocument/2006/relationships/image" Target="../media/image7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pt.wikipedia.org/wiki/Catedral_de_Pisa#/media/Ficheiro:Pisa-Catedral1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t.wikipedia.org/wiki/Bonanno_Pisano" TargetMode="External"/><Relationship Id="rId4" Type="http://schemas.openxmlformats.org/officeDocument/2006/relationships/hyperlink" Target="https://pt.wikipedia.org/wiki/Diotisalvi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s://pt.wikipedia.org/wiki/Torre_de_Pis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uper.abril.com.br/mundo-estranho/por-que-a-torre-de-pisa-e-inclinada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ketchfab.com/3d-models/torre-de-pisa-305053304efa47f18e61e4aec1752f08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skylinewebcams.com/en/webcam/italia/toscana/pisa/pisa.html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imdb.com/title/tt0083549/" TargetMode="External"/><Relationship Id="rId4" Type="http://schemas.openxmlformats.org/officeDocument/2006/relationships/hyperlink" Target="https://www.imdb.com/title/tt0086393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hyperlink" Target="https://www.imdb.com/title/tt0320667/" TargetMode="External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986800" y="715300"/>
            <a:ext cx="58455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Torre de Pisa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036325" y="2291175"/>
            <a:ext cx="5640300" cy="16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A “Torre de Pisa”, tema conhecido mundialmente que conseguiu influenciar variados tipos de arte.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30000" y="1866075"/>
            <a:ext cx="1714500" cy="19050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11700" y="436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IPMaia, 16 de Junho 2022</a:t>
            </a:r>
            <a:endParaRPr sz="1900"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3897925"/>
            <a:ext cx="24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Fábio Santos</a:t>
            </a:r>
            <a:endParaRPr sz="1700"/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16172" l="10505" r="9481" t="20950"/>
          <a:stretch/>
        </p:blipFill>
        <p:spPr>
          <a:xfrm>
            <a:off x="311700" y="198300"/>
            <a:ext cx="2423400" cy="9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1866075"/>
            <a:ext cx="1714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 Livros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134425" y="3350800"/>
            <a:ext cx="25188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 u="sng">
                <a:solidFill>
                  <a:schemeClr val="hlink"/>
                </a:solidFill>
                <a:hlinkClick r:id="rId3"/>
              </a:rPr>
              <a:t>https://www.fnac.pt/mp20721494/La-Destruccion-De-La-Torre-De-Pisa?Origin=fnac_google</a:t>
            </a:r>
            <a:endParaRPr sz="10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00" y="1395825"/>
            <a:ext cx="2444874" cy="16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626" y="1457488"/>
            <a:ext cx="3638576" cy="19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2959575" y="3557350"/>
            <a:ext cx="346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https://www.amazon.com/gp/product/0399117318/ref=dbs_a_def_rwt_hsch_vapi_taft_p1_i0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6348" y="1004500"/>
            <a:ext cx="1914450" cy="28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6886350" y="3933675"/>
            <a:ext cx="2122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https://www.amazon.com/Leaning-Tower-Pisa-History-Building/dp/1974502759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Brinquedos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4403525"/>
            <a:ext cx="8520600" cy="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 u="sng">
                <a:solidFill>
                  <a:schemeClr val="hlink"/>
                </a:solidFill>
                <a:hlinkClick r:id="rId3"/>
              </a:rPr>
              <a:t>https://www.toysrus.pt/Puzzle-3D-Torre-Pisa/p/K156518?gclid=Cj0KCQjwr-SSBhC9ARIsANhzu14DggAWjyt6ONJ4sQRkbHDwtVeHNlFElNy7hrA46XsX27NYHPuGLzAaAvzyEALw_wcB</a:t>
            </a:r>
            <a:endParaRPr sz="1400"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925" y="1229349"/>
            <a:ext cx="7255699" cy="296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Noticias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11700" y="3989100"/>
            <a:ext cx="2617200" cy="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3"/>
              </a:rPr>
              <a:t>https://www.lookandlearn.com/history-images/CN200925-001/Earthquake-shakes-the-tower-of-Pisa</a:t>
            </a:r>
            <a:endParaRPr sz="1200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550" y="1017725"/>
            <a:ext cx="2549149" cy="28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5408" y="1017725"/>
            <a:ext cx="1777418" cy="26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3749725" y="3940750"/>
            <a:ext cx="1775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chemeClr val="hlink"/>
                </a:solidFill>
                <a:hlinkClick r:id="rId6"/>
              </a:rPr>
              <a:t>https://www.nytimes.com/1972/03/04/archives/contest-to-open-on-ways-to-save-tower-of-pisa.html</a:t>
            </a:r>
            <a:r>
              <a:rPr lang="it" sz="1300"/>
              <a:t> </a:t>
            </a:r>
            <a:endParaRPr sz="13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9950" y="1017725"/>
            <a:ext cx="1930000" cy="26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6565575" y="3827550"/>
            <a:ext cx="195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http://www.cinedipendente.it/2015/01/e-se-la-torre-di-pisa-la-volessero.html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Tapecaria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75" y="1570975"/>
            <a:ext cx="2761000" cy="20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413" y="1227425"/>
            <a:ext cx="2325125" cy="23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1296" y="1168720"/>
            <a:ext cx="2761000" cy="246251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240550" y="3671900"/>
            <a:ext cx="2653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https://www.saveonwallart.com/torre-di-pisa-italian-wall-tapestry-by-canaletto/amp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3388900" y="3742650"/>
            <a:ext cx="2235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https://www.qbillyon.com/index.php?main_page=product_info&amp;products_id=170403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 txBox="1"/>
          <p:nvPr/>
        </p:nvSpPr>
        <p:spPr>
          <a:xfrm>
            <a:off x="6112775" y="3813400"/>
            <a:ext cx="2688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https://pt.aliexpress.com/item/1005002354106988.html</a:t>
            </a:r>
            <a:endParaRPr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Bolos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1350"/>
            <a:ext cx="2168200" cy="23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075" y="1149813"/>
            <a:ext cx="1860300" cy="2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0550" y="602563"/>
            <a:ext cx="2171325" cy="34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346675" y="3664825"/>
            <a:ext cx="2133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ighlight>
                  <a:schemeClr val="lt1"/>
                </a:highlight>
                <a:hlinkClick r:id="rId6"/>
              </a:rPr>
              <a:t>https://www.pinterest.pt/pin/384987468143479516/?mt=login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3537475" y="3749725"/>
            <a:ext cx="17829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https://www.pinterest.pt/pin/29414203807566522/</a:t>
            </a: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6377875" y="4195450"/>
            <a:ext cx="2094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https://www.pinterest.nz/pin/318207529902613207/</a:t>
            </a: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Aguarelas</a:t>
            </a:r>
            <a:endParaRPr b="1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0" y="1170100"/>
            <a:ext cx="1665875" cy="25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275" y="1191875"/>
            <a:ext cx="1665875" cy="2522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4900" y="1170125"/>
            <a:ext cx="1665875" cy="256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3725" y="1466575"/>
            <a:ext cx="2981750" cy="22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240550" y="3792175"/>
            <a:ext cx="1634400" cy="132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https://pt.dreamstime.com/aquarela-de-torre-inclinada-pisa-em-papel-antigo-da-na-ilustra%C3%A7%C3%A3o-do-image187874470</a:t>
            </a:r>
            <a:r>
              <a:rPr lang="it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7"/>
          <p:cNvSpPr txBox="1"/>
          <p:nvPr/>
        </p:nvSpPr>
        <p:spPr>
          <a:xfrm>
            <a:off x="2154725" y="3891225"/>
            <a:ext cx="15810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https://pt.dreamstime.com/foto-de-stock-torre-inclinada-do-desenho-da-aquarela-de-pisa-pintura-da-maravilha-do-mundo-do-aquarelle-image70263487</a:t>
            </a: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4167150" y="3884150"/>
            <a:ext cx="16659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9"/>
              </a:rPr>
              <a:t>https://www.istockphoto.com/br/foto/torre-inclinada-de-pisa-italy-pintura-da-aguarela-gm1179637617-330171161</a:t>
            </a:r>
            <a:r>
              <a:rPr lang="it" sz="11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192" name="Google Shape;192;p27"/>
          <p:cNvSpPr txBox="1"/>
          <p:nvPr/>
        </p:nvSpPr>
        <p:spPr>
          <a:xfrm>
            <a:off x="6158375" y="3832325"/>
            <a:ext cx="2837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10"/>
              </a:rPr>
              <a:t>https://www.pinterest.es/pin/566468459356251730/</a:t>
            </a: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Tatuagens 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1502400"/>
            <a:ext cx="1989238" cy="19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487" y="1357350"/>
            <a:ext cx="1694175" cy="226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287" y="1337213"/>
            <a:ext cx="2143475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6827" y="1141825"/>
            <a:ext cx="2035950" cy="26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226400" y="3537475"/>
            <a:ext cx="19173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600" u="sng">
                <a:solidFill>
                  <a:schemeClr val="hlink"/>
                </a:solidFill>
                <a:hlinkClick r:id="rId7"/>
              </a:rPr>
              <a:t>https://www.pinterest.pt/pin/343962490295264418</a:t>
            </a:r>
            <a:r>
              <a:rPr lang="it" sz="1800" u="sng">
                <a:solidFill>
                  <a:schemeClr val="hlink"/>
                </a:solidFill>
                <a:hlinkClick r:id="rId8"/>
              </a:rPr>
              <a:t>/</a:t>
            </a:r>
            <a:r>
              <a:rPr lang="it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2490400" y="3749725"/>
            <a:ext cx="1665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9"/>
              </a:rPr>
              <a:t>https://www.pinterest.ru/pin/445997169331010942/</a:t>
            </a: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/>
        </p:nvSpPr>
        <p:spPr>
          <a:xfrm>
            <a:off x="4414775" y="3686050"/>
            <a:ext cx="2087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10"/>
              </a:rPr>
              <a:t>https://cbtstudios.wordpress.com/2013/07/19/leaning-tower-of-pisa-tattoo/</a:t>
            </a: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6742450" y="3961975"/>
            <a:ext cx="2036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11"/>
              </a:rPr>
              <a:t>https://pt.tattoofilter.com/p/323154</a:t>
            </a:r>
            <a:r>
              <a:rPr lang="it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Numismática 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75" y="1655572"/>
            <a:ext cx="2182875" cy="21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337" y="1632263"/>
            <a:ext cx="2316225" cy="21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0063" y="1846900"/>
            <a:ext cx="3109087" cy="175701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339600" y="3862925"/>
            <a:ext cx="2182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https://en.numista.com/catalogue/exonumia37928.html</a:t>
            </a:r>
            <a:r>
              <a:rPr lang="it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3289850" y="3919525"/>
            <a:ext cx="21828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u="sng">
                <a:solidFill>
                  <a:schemeClr val="hlink"/>
                </a:solidFill>
                <a:hlinkClick r:id="rId7"/>
              </a:rPr>
              <a:t>https://www.powercoin.it/en/cit-coin-invest-ag/6223-leaning-tower-of-pisa-5-oz-silver-coin-25-cook-islands-2022.html</a:t>
            </a:r>
            <a:r>
              <a:rPr lang="it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5921750" y="3848775"/>
            <a:ext cx="3027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https://www.romacoins.com/Tourist-Banknote-0-Euro-Tower-of-Pisa</a:t>
            </a: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Selos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63" y="1593250"/>
            <a:ext cx="1963075" cy="19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0"/>
          <p:cNvSpPr txBox="1"/>
          <p:nvPr/>
        </p:nvSpPr>
        <p:spPr>
          <a:xfrm>
            <a:off x="353750" y="3721425"/>
            <a:ext cx="19953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200" u="sng">
                <a:solidFill>
                  <a:schemeClr val="hlink"/>
                </a:solidFill>
                <a:hlinkClick r:id="rId4"/>
              </a:rPr>
              <a:t>https://pt.dreamstime.com/ilustra%C3%A7%C3%A3o-stock-torre-de-pisa-do-selo-em-it%C3%A1lia-vetor-image46028669</a:t>
            </a:r>
            <a:r>
              <a:rPr lang="it" sz="1200"/>
              <a:t>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7175" y="1122225"/>
            <a:ext cx="1650525" cy="258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0"/>
          <p:cNvSpPr txBox="1"/>
          <p:nvPr/>
        </p:nvSpPr>
        <p:spPr>
          <a:xfrm>
            <a:off x="7170225" y="3807725"/>
            <a:ext cx="1627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https://www.istockphoto.com/pt/foto/torre-de-pisa-selo-postal-gm498281783-42044242</a:t>
            </a:r>
            <a:r>
              <a:rPr lang="it"/>
              <a:t> 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8325" y="1590213"/>
            <a:ext cx="1963076" cy="1963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2748325" y="3713775"/>
            <a:ext cx="174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8"/>
              </a:rPr>
              <a:t>https://br.freepik.com/vetores-premium/famosa-torre-inclinada-de-pisa-em-italia-no-selo-postal-do-grunge-ilustracao-vetorial_18006824.htm</a:t>
            </a:r>
            <a:r>
              <a:rPr lang="it" sz="1200"/>
              <a:t> </a:t>
            </a:r>
            <a:endParaRPr sz="1200"/>
          </a:p>
        </p:txBody>
      </p:sp>
      <p:sp>
        <p:nvSpPr>
          <p:cNvPr id="228" name="Google Shape;228;p30"/>
          <p:cNvSpPr txBox="1"/>
          <p:nvPr/>
        </p:nvSpPr>
        <p:spPr>
          <a:xfrm>
            <a:off x="4789750" y="3884150"/>
            <a:ext cx="199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9"/>
              </a:rPr>
              <a:t>https://pt.dreamstime.com/ilustra%C3%A7%C3%A3o-stock-torre-de-pisa-do-selo-em-it%C3%A1lia-image55057200</a:t>
            </a:r>
            <a:r>
              <a:rPr lang="it" sz="1200"/>
              <a:t> </a:t>
            </a:r>
            <a:endParaRPr sz="1200"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63801" y="1590225"/>
            <a:ext cx="2130975" cy="2112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Pinturas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0" y="1860017"/>
            <a:ext cx="2642175" cy="1599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500" y="1861725"/>
            <a:ext cx="2642176" cy="15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7075" y="1017725"/>
            <a:ext cx="1791675" cy="269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530625" y="3537475"/>
            <a:ext cx="263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https://www.saatchiart.com/art/Painting-Leaning-Tower-of-Pisa-with-Cathedral-Square-Italy/311983/2147397/view</a:t>
            </a:r>
            <a:r>
              <a:rPr lang="it"/>
              <a:t> </a:t>
            </a:r>
            <a:endParaRPr/>
          </a:p>
        </p:txBody>
      </p:sp>
      <p:sp>
        <p:nvSpPr>
          <p:cNvPr id="239" name="Google Shape;239;p31"/>
          <p:cNvSpPr txBox="1"/>
          <p:nvPr/>
        </p:nvSpPr>
        <p:spPr>
          <a:xfrm>
            <a:off x="3629450" y="3601150"/>
            <a:ext cx="263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https://fineartamerica.com/featured/starry-night-in-pisa-with-leaning-tower-van-gogh-inspirations-in-italy-m-bleichner.html</a:t>
            </a:r>
            <a:r>
              <a:rPr lang="it"/>
              <a:t> </a:t>
            </a:r>
            <a:endParaRPr/>
          </a:p>
        </p:txBody>
      </p:sp>
      <p:sp>
        <p:nvSpPr>
          <p:cNvPr id="240" name="Google Shape;240;p31"/>
          <p:cNvSpPr txBox="1"/>
          <p:nvPr/>
        </p:nvSpPr>
        <p:spPr>
          <a:xfrm>
            <a:off x="6569113" y="3806325"/>
            <a:ext cx="206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https://www.artmajeur.com/en/sukhanova-vika/artworks/14539160/italy-pisa-tower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40950" y="1711675"/>
            <a:ext cx="6178500" cy="15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Neste trabalho vai me ser permitido demonstrar aspetos </a:t>
            </a:r>
            <a:r>
              <a:rPr lang="it"/>
              <a:t>históricos</a:t>
            </a:r>
            <a:r>
              <a:rPr lang="it"/>
              <a:t> sobre um monumento mundialmente conhecido, a Torre pendente di Pisa, mais conhecida como Torre de Pisa situada em </a:t>
            </a:r>
            <a:r>
              <a:rPr lang="it"/>
              <a:t>Itália.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 </a:t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Torre de Pisa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800" y="909638"/>
            <a:ext cx="20955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388700" y="4308650"/>
            <a:ext cx="26319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4"/>
              </a:rPr>
              <a:t>https://pt.wikipedia.org/wiki/Torre_de_Pisa#/media/Ficheiro:Leaning_Tower_of_Pisa_(April_2012).jpg</a:t>
            </a: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Urban Arte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75" y="1278253"/>
            <a:ext cx="1559997" cy="27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025" y="1278250"/>
            <a:ext cx="1984300" cy="276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925" y="1101538"/>
            <a:ext cx="2940424" cy="29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693350" y="4167150"/>
            <a:ext cx="1535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chemeClr val="hlink"/>
                </a:solidFill>
                <a:hlinkClick r:id="rId6"/>
              </a:rPr>
              <a:t>https://outgress.com/portals/leaning-tower-of-pisa-graffiti.766181/</a:t>
            </a:r>
            <a:r>
              <a:rPr lang="it" sz="1300"/>
              <a:t> </a:t>
            </a:r>
            <a:endParaRPr sz="1300"/>
          </a:p>
        </p:txBody>
      </p:sp>
      <p:sp>
        <p:nvSpPr>
          <p:cNvPr id="250" name="Google Shape;250;p32"/>
          <p:cNvSpPr txBox="1"/>
          <p:nvPr/>
        </p:nvSpPr>
        <p:spPr>
          <a:xfrm>
            <a:off x="2957325" y="4138850"/>
            <a:ext cx="1984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7"/>
              </a:rPr>
              <a:t>https://www.alamy.com/wall-painting-the-leaning-tower-of-pisa-on-a-house-facade-baden-wrttemberg-germany-image227037601.html</a:t>
            </a:r>
            <a:r>
              <a:rPr lang="it" sz="1100"/>
              <a:t> </a:t>
            </a:r>
            <a:endParaRPr sz="1100"/>
          </a:p>
        </p:txBody>
      </p:sp>
      <p:sp>
        <p:nvSpPr>
          <p:cNvPr id="251" name="Google Shape;251;p32"/>
          <p:cNvSpPr txBox="1"/>
          <p:nvPr/>
        </p:nvSpPr>
        <p:spPr>
          <a:xfrm>
            <a:off x="5568000" y="4160075"/>
            <a:ext cx="294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https://streetsdept.com/2013/01/25/phillys-own-leaning-tower-of-pisa/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Música</a:t>
            </a:r>
            <a:endParaRPr/>
          </a:p>
        </p:txBody>
      </p:sp>
      <p:sp>
        <p:nvSpPr>
          <p:cNvPr id="257" name="Google Shape;257;p33"/>
          <p:cNvSpPr txBox="1"/>
          <p:nvPr/>
        </p:nvSpPr>
        <p:spPr>
          <a:xfrm>
            <a:off x="322425" y="2437325"/>
            <a:ext cx="245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https://www.youtube.com/watch?v=pp6X9f7VBQQ&amp;ab_channel=PaoloDriussi</a:t>
            </a:r>
            <a:r>
              <a:rPr lang="it"/>
              <a:t> </a:t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950" y="1425625"/>
            <a:ext cx="3810250" cy="9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000" y="3369650"/>
            <a:ext cx="3664425" cy="9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3"/>
          <p:cNvSpPr txBox="1"/>
          <p:nvPr/>
        </p:nvSpPr>
        <p:spPr>
          <a:xfrm>
            <a:off x="1302200" y="4457200"/>
            <a:ext cx="321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https://open.spotify.com/track/4PjJaQbC7BQuhUiJVy8Sjs</a:t>
            </a:r>
            <a:r>
              <a:rPr lang="it"/>
              <a:t> </a:t>
            </a:r>
            <a:endParaRPr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4425" y="1273500"/>
            <a:ext cx="2772375" cy="22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3"/>
          <p:cNvSpPr txBox="1"/>
          <p:nvPr/>
        </p:nvSpPr>
        <p:spPr>
          <a:xfrm>
            <a:off x="5808550" y="3473800"/>
            <a:ext cx="251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https://www.youtube.com/watch?v=oMHWKj-j1dM&amp;ab_channel=RonHaeske-Songwriter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Cerâmica</a:t>
            </a: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950" y="1490663"/>
            <a:ext cx="2162175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679200" y="3770950"/>
            <a:ext cx="156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https://es.aliexpress.com/i/4000617772256.html</a:t>
            </a:r>
            <a:r>
              <a:rPr lang="it"/>
              <a:t> </a:t>
            </a:r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813" y="1768775"/>
            <a:ext cx="2210375" cy="175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3480875" y="3813400"/>
            <a:ext cx="221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https://pt.aliexpress.com/item/32863902573.html</a:t>
            </a:r>
            <a:r>
              <a:rPr lang="it"/>
              <a:t> </a:t>
            </a:r>
            <a:endParaRPr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4875" y="1431613"/>
            <a:ext cx="2280275" cy="22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6339175" y="3877075"/>
            <a:ext cx="249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https://pt.dhgate.com/product/leaning-tower-of-pisa-italy-pisa-landmark/443934598.html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Bordados</a:t>
            </a:r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509" y="1549425"/>
            <a:ext cx="2584075" cy="25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250" y="1899797"/>
            <a:ext cx="2539225" cy="19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476" y="1652787"/>
            <a:ext cx="2759275" cy="239845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/>
        </p:nvSpPr>
        <p:spPr>
          <a:xfrm>
            <a:off x="3247400" y="4202525"/>
            <a:ext cx="2584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https://www.annthegran.com/prd/designs/hopscotch/italy/1/hs1410021b</a:t>
            </a:r>
            <a:r>
              <a:rPr lang="it"/>
              <a:t> </a:t>
            </a:r>
            <a:endParaRPr/>
          </a:p>
        </p:txBody>
      </p:sp>
      <p:sp>
        <p:nvSpPr>
          <p:cNvPr id="283" name="Google Shape;283;p35"/>
          <p:cNvSpPr txBox="1"/>
          <p:nvPr/>
        </p:nvSpPr>
        <p:spPr>
          <a:xfrm>
            <a:off x="304225" y="3961975"/>
            <a:ext cx="250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https://www.amazon.co.uk/Leaning-Tower-Patch-Torre-Embroidered/dp/B00CQOB9YO</a:t>
            </a:r>
            <a:r>
              <a:rPr lang="it"/>
              <a:t> </a:t>
            </a:r>
            <a:endParaRPr/>
          </a:p>
        </p:txBody>
      </p:sp>
      <p:sp>
        <p:nvSpPr>
          <p:cNvPr id="284" name="Google Shape;284;p35"/>
          <p:cNvSpPr txBox="1"/>
          <p:nvPr/>
        </p:nvSpPr>
        <p:spPr>
          <a:xfrm>
            <a:off x="6162300" y="4280350"/>
            <a:ext cx="267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https://www.embroiderydesigns.com/productdetails/hopscotch/stockdesign/1/hs1303035a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Metal / Ferro forjado / Madeira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78" y="1295738"/>
            <a:ext cx="1585925" cy="255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903" y="1243013"/>
            <a:ext cx="278130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5467" y="1206575"/>
            <a:ext cx="2057283" cy="273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714575" y="4053950"/>
            <a:ext cx="141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https://www.metalearth.com/iconx-leaning-tower-of-pisa</a:t>
            </a:r>
            <a:r>
              <a:rPr lang="it"/>
              <a:t> </a:t>
            </a:r>
            <a:endParaRPr/>
          </a:p>
        </p:txBody>
      </p:sp>
      <p:sp>
        <p:nvSpPr>
          <p:cNvPr id="294" name="Google Shape;294;p36"/>
          <p:cNvSpPr txBox="1"/>
          <p:nvPr/>
        </p:nvSpPr>
        <p:spPr>
          <a:xfrm>
            <a:off x="3318150" y="4032725"/>
            <a:ext cx="27813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7"/>
              </a:rPr>
              <a:t>https://computerarenakh.com/robotime-leaning-tower-of-pisa-3d-wooden-puzzle-?tag=ROBOTIME%20LEANING%20TOWER%20OF%20PISA%203D%20WOODEN%20PUZZLE&amp;sort=rating&amp;order=ASC</a:t>
            </a:r>
            <a:r>
              <a:rPr lang="it" sz="1100"/>
              <a:t> </a:t>
            </a:r>
            <a:endParaRPr sz="1100"/>
          </a:p>
        </p:txBody>
      </p:sp>
      <p:sp>
        <p:nvSpPr>
          <p:cNvPr id="295" name="Google Shape;295;p36"/>
          <p:cNvSpPr txBox="1"/>
          <p:nvPr/>
        </p:nvSpPr>
        <p:spPr>
          <a:xfrm>
            <a:off x="6742450" y="4195450"/>
            <a:ext cx="183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https://pt.aliexpress.com/item/1005001967093790.html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Joalharia</a:t>
            </a:r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25" y="1381350"/>
            <a:ext cx="1913500" cy="238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375" y="1320763"/>
            <a:ext cx="2341250" cy="25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976" y="1154200"/>
            <a:ext cx="1646100" cy="260794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/>
        </p:nvSpPr>
        <p:spPr>
          <a:xfrm>
            <a:off x="735800" y="3969050"/>
            <a:ext cx="1747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 u="sng">
                <a:solidFill>
                  <a:schemeClr val="hlink"/>
                </a:solidFill>
                <a:hlinkClick r:id="rId6"/>
              </a:rPr>
              <a:t>https://www.amazon.com/Leaning-Tower-Pendant-Necklace-Textured/dp/B01LZ8KG1A</a:t>
            </a:r>
            <a:r>
              <a:rPr lang="it" sz="1300"/>
              <a:t> </a:t>
            </a:r>
            <a:endParaRPr sz="1300"/>
          </a:p>
        </p:txBody>
      </p:sp>
      <p:sp>
        <p:nvSpPr>
          <p:cNvPr id="305" name="Google Shape;305;p37"/>
          <p:cNvSpPr txBox="1"/>
          <p:nvPr/>
        </p:nvSpPr>
        <p:spPr>
          <a:xfrm>
            <a:off x="3190800" y="4004425"/>
            <a:ext cx="2551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https://pt.aliexpress.com/item/4001116272859s.html?gatewayAdapt=glo2bra</a:t>
            </a:r>
            <a:r>
              <a:rPr lang="it"/>
              <a:t> </a:t>
            </a:r>
            <a:endParaRPr/>
          </a:p>
        </p:txBody>
      </p:sp>
      <p:sp>
        <p:nvSpPr>
          <p:cNvPr id="306" name="Google Shape;306;p37"/>
          <p:cNvSpPr txBox="1"/>
          <p:nvPr/>
        </p:nvSpPr>
        <p:spPr>
          <a:xfrm>
            <a:off x="6572650" y="4075175"/>
            <a:ext cx="201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https://pt.aliexpress.com/i/32841843796.html?gatewayAdapt=glo2bra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Mosaico</a:t>
            </a:r>
            <a:endParaRPr/>
          </a:p>
        </p:txBody>
      </p: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450" y="1340388"/>
            <a:ext cx="2481700" cy="24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523" y="1212313"/>
            <a:ext cx="2071525" cy="27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8"/>
          <p:cNvSpPr txBox="1"/>
          <p:nvPr/>
        </p:nvSpPr>
        <p:spPr>
          <a:xfrm>
            <a:off x="1400850" y="3933675"/>
            <a:ext cx="253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https://www.pisastone.co.uk/shop/sale-items/the-leaning-tower-of-pisa/</a:t>
            </a:r>
            <a:r>
              <a:rPr lang="it"/>
              <a:t> </a:t>
            </a:r>
            <a:endParaRPr/>
          </a:p>
        </p:txBody>
      </p:sp>
      <p:sp>
        <p:nvSpPr>
          <p:cNvPr id="315" name="Google Shape;315;p38"/>
          <p:cNvSpPr txBox="1"/>
          <p:nvPr/>
        </p:nvSpPr>
        <p:spPr>
          <a:xfrm>
            <a:off x="5376975" y="4061025"/>
            <a:ext cx="202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https://www.pinterest.ca/pin/576179346065908110/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Azulejo</a:t>
            </a:r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75" y="1444175"/>
            <a:ext cx="2210650" cy="22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987" y="1282000"/>
            <a:ext cx="2484835" cy="252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5500" y="1254050"/>
            <a:ext cx="2588750" cy="26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396200" y="3785100"/>
            <a:ext cx="2210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https://www.zazzle.com/starry_night_in_pisa_with_leaning_tower_tile-227898160719878690</a:t>
            </a:r>
            <a:r>
              <a:rPr lang="it"/>
              <a:t> </a:t>
            </a:r>
            <a:endParaRPr/>
          </a:p>
        </p:txBody>
      </p:sp>
      <p:sp>
        <p:nvSpPr>
          <p:cNvPr id="325" name="Google Shape;325;p39"/>
          <p:cNvSpPr txBox="1"/>
          <p:nvPr/>
        </p:nvSpPr>
        <p:spPr>
          <a:xfrm>
            <a:off x="3261550" y="4000500"/>
            <a:ext cx="249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https://www.zazzle.com/tower_of_pisa_ltaly_ceramic_tile-227077691557495459</a:t>
            </a:r>
            <a:r>
              <a:rPr lang="it"/>
              <a:t> </a:t>
            </a:r>
            <a:endParaRPr/>
          </a:p>
        </p:txBody>
      </p:sp>
      <p:sp>
        <p:nvSpPr>
          <p:cNvPr id="326" name="Google Shape;326;p39"/>
          <p:cNvSpPr txBox="1"/>
          <p:nvPr/>
        </p:nvSpPr>
        <p:spPr>
          <a:xfrm>
            <a:off x="6303800" y="4053950"/>
            <a:ext cx="252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https://www.zazzle.com/a_touch_of_italy_ceramic_tile-227353408877316596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Ilustração</a:t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100" y="1523850"/>
            <a:ext cx="1920575" cy="258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646" y="1170125"/>
            <a:ext cx="2342703" cy="29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6522" y="1185725"/>
            <a:ext cx="1970450" cy="29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0"/>
          <p:cNvSpPr txBox="1"/>
          <p:nvPr/>
        </p:nvSpPr>
        <p:spPr>
          <a:xfrm>
            <a:off x="650900" y="4223750"/>
            <a:ext cx="1970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 u="sng">
                <a:solidFill>
                  <a:schemeClr val="hlink"/>
                </a:solidFill>
                <a:hlinkClick r:id="rId6"/>
              </a:rPr>
              <a:t>https://www.dreamstime.com/stock-illustration-leaning-tower-pisa-vector-illustration-hand-drawn-cartoon-art-image99063356</a:t>
            </a:r>
            <a:r>
              <a:rPr lang="it" sz="1000"/>
              <a:t> </a:t>
            </a:r>
            <a:endParaRPr sz="1000"/>
          </a:p>
        </p:txBody>
      </p:sp>
      <p:sp>
        <p:nvSpPr>
          <p:cNvPr id="336" name="Google Shape;336;p40"/>
          <p:cNvSpPr txBox="1"/>
          <p:nvPr/>
        </p:nvSpPr>
        <p:spPr>
          <a:xfrm>
            <a:off x="3374750" y="4237900"/>
            <a:ext cx="2342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7"/>
              </a:rPr>
              <a:t>https://www.alamy.com/leaning-tower-of-pisa-colored-drawing-realistic-vector-illustration-of-paints-image430961670.html</a:t>
            </a:r>
            <a:r>
              <a:rPr lang="it" sz="1200"/>
              <a:t> </a:t>
            </a:r>
            <a:endParaRPr sz="1200"/>
          </a:p>
        </p:txBody>
      </p:sp>
      <p:sp>
        <p:nvSpPr>
          <p:cNvPr id="337" name="Google Shape;337;p40"/>
          <p:cNvSpPr txBox="1"/>
          <p:nvPr/>
        </p:nvSpPr>
        <p:spPr>
          <a:xfrm>
            <a:off x="6501900" y="4287425"/>
            <a:ext cx="213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u="sng">
                <a:solidFill>
                  <a:schemeClr val="hlink"/>
                </a:solidFill>
                <a:hlinkClick r:id="rId8"/>
              </a:rPr>
              <a:t>https://www.istockphoto.com/pt/vetorial/antiguidade-ilustra%C3%A7%C3%A3o-de-torre-de-pisa-gm490400180-75193871</a:t>
            </a:r>
            <a:r>
              <a:rPr lang="it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Banda desenhada</a:t>
            </a:r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650" y="1199238"/>
            <a:ext cx="1892275" cy="27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450" y="1199250"/>
            <a:ext cx="1892275" cy="2817572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1"/>
          <p:cNvSpPr txBox="1"/>
          <p:nvPr/>
        </p:nvSpPr>
        <p:spPr>
          <a:xfrm>
            <a:off x="1988075" y="4075175"/>
            <a:ext cx="189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http://www.cinedipendente.it/2014/04/thor-polverizza-la-torre-di-pisa.html</a:t>
            </a:r>
            <a:r>
              <a:rPr lang="it"/>
              <a:t> </a:t>
            </a:r>
            <a:endParaRPr/>
          </a:p>
        </p:txBody>
      </p:sp>
      <p:sp>
        <p:nvSpPr>
          <p:cNvPr id="346" name="Google Shape;346;p41"/>
          <p:cNvSpPr txBox="1"/>
          <p:nvPr/>
        </p:nvSpPr>
        <p:spPr>
          <a:xfrm>
            <a:off x="5276338" y="4096800"/>
            <a:ext cx="184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http://www.cinedipendente.it/2018/08/superman-raddrizza-la-torre-di-pisa-e.html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Torre de Pisa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686250" y="2058900"/>
            <a:ext cx="24339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Wikipedia sobre a Torre de Pisa</a:t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3992425" y="4053125"/>
            <a:ext cx="46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https://pt.wikipedia.org/wiki/Torre_de_Pisa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075" y="1017725"/>
            <a:ext cx="5277500" cy="29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Torre de Pisa - Videojogos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50" y="1801550"/>
            <a:ext cx="2918337" cy="16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/>
        </p:nvSpPr>
        <p:spPr>
          <a:xfrm>
            <a:off x="226400" y="3565775"/>
            <a:ext cx="305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https://steamcommunity.com/sharedfiles/filedetails/?id=1828854812</a:t>
            </a:r>
            <a:r>
              <a:rPr lang="it"/>
              <a:t> </a:t>
            </a:r>
            <a:endParaRPr/>
          </a:p>
        </p:txBody>
      </p:sp>
      <p:sp>
        <p:nvSpPr>
          <p:cNvPr id="354" name="Google Shape;354;p42"/>
          <p:cNvSpPr txBox="1"/>
          <p:nvPr/>
        </p:nvSpPr>
        <p:spPr>
          <a:xfrm>
            <a:off x="4002550" y="3671900"/>
            <a:ext cx="185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https://castlevania.fandom.com/wiki/Bloodlines_Stage_3</a:t>
            </a:r>
            <a:r>
              <a:rPr lang="it"/>
              <a:t> </a:t>
            </a:r>
            <a:endParaRPr/>
          </a:p>
        </p:txBody>
      </p:sp>
      <p:pic>
        <p:nvPicPr>
          <p:cNvPr id="355" name="Google Shape;35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9713" y="1724888"/>
            <a:ext cx="2578675" cy="18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2"/>
          <p:cNvSpPr txBox="1"/>
          <p:nvPr/>
        </p:nvSpPr>
        <p:spPr>
          <a:xfrm>
            <a:off x="7074975" y="3594075"/>
            <a:ext cx="162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https://angrybirds.fandom.com/wiki/Tower_of_Pisa_Anniversary</a:t>
            </a:r>
            <a:r>
              <a:rPr lang="it"/>
              <a:t> </a:t>
            </a:r>
            <a:endParaRPr/>
          </a:p>
        </p:txBody>
      </p:sp>
      <p:pic>
        <p:nvPicPr>
          <p:cNvPr id="357" name="Google Shape;357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5125" y="1897050"/>
            <a:ext cx="2498875" cy="14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Lego</a:t>
            </a:r>
            <a:endParaRPr/>
          </a:p>
        </p:txBody>
      </p:sp>
      <p:pic>
        <p:nvPicPr>
          <p:cNvPr id="363" name="Google Shape;3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26" y="1330375"/>
            <a:ext cx="3313774" cy="24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071" y="1170125"/>
            <a:ext cx="2487529" cy="26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5446038" y="4011500"/>
            <a:ext cx="248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https://www.amazon.com/LEGO-Architecture-Leaning-Discontinued-manufacturer/dp/B00CN5Y0K6</a:t>
            </a:r>
            <a:r>
              <a:rPr lang="it"/>
              <a:t> </a:t>
            </a:r>
            <a:endParaRPr/>
          </a:p>
        </p:txBody>
      </p:sp>
      <p:sp>
        <p:nvSpPr>
          <p:cNvPr id="366" name="Google Shape;366;p43"/>
          <p:cNvSpPr txBox="1"/>
          <p:nvPr/>
        </p:nvSpPr>
        <p:spPr>
          <a:xfrm>
            <a:off x="962213" y="4096400"/>
            <a:ext cx="33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https://ideas.lego.com/projects/6cff2d8d-ddfb-4bcc-b481-ccedb52a5c5d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Porcelana</a:t>
            </a: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78" y="1219650"/>
            <a:ext cx="1840000" cy="24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701" y="1177888"/>
            <a:ext cx="2471700" cy="2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1600" y="1227488"/>
            <a:ext cx="2471700" cy="248410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/>
          <p:nvPr/>
        </p:nvSpPr>
        <p:spPr>
          <a:xfrm>
            <a:off x="735800" y="3891225"/>
            <a:ext cx="193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https://pt.aliexpress.com/item/32652442192.html</a:t>
            </a:r>
            <a:r>
              <a:rPr lang="it"/>
              <a:t> </a:t>
            </a:r>
            <a:endParaRPr/>
          </a:p>
        </p:txBody>
      </p:sp>
      <p:sp>
        <p:nvSpPr>
          <p:cNvPr id="376" name="Google Shape;376;p44"/>
          <p:cNvSpPr txBox="1"/>
          <p:nvPr/>
        </p:nvSpPr>
        <p:spPr>
          <a:xfrm>
            <a:off x="3608225" y="3926600"/>
            <a:ext cx="238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https://www.catalogodasartes.com.br/obra/DDGczPAD/</a:t>
            </a:r>
            <a:r>
              <a:rPr lang="it"/>
              <a:t> </a:t>
            </a:r>
            <a:endParaRPr/>
          </a:p>
        </p:txBody>
      </p:sp>
      <p:sp>
        <p:nvSpPr>
          <p:cNvPr id="377" name="Google Shape;377;p44"/>
          <p:cNvSpPr txBox="1"/>
          <p:nvPr/>
        </p:nvSpPr>
        <p:spPr>
          <a:xfrm>
            <a:off x="6698000" y="3961975"/>
            <a:ext cx="205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https://pt.aliexpress.com/item/4000613746384.html</a:t>
            </a:r>
            <a:r>
              <a:rPr lang="it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5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Torre de Pisa </a:t>
            </a:r>
            <a:r>
              <a:rPr lang="it" sz="2500">
                <a:solidFill>
                  <a:srgbClr val="B7B7B7"/>
                </a:solidFill>
              </a:rPr>
              <a:t>- Screenshot da exposição 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1112200" y="464775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https://www.artsteps.com/view/62ab0bdbb4e870ca2f780ba3/?currentUser</a:t>
            </a:r>
            <a:r>
              <a:rPr lang="it">
                <a:latin typeface="Oxygen"/>
                <a:ea typeface="Oxygen"/>
                <a:cs typeface="Oxygen"/>
                <a:sym typeface="Oxygen"/>
              </a:rPr>
              <a:t> 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84" name="Google Shape;3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188" y="922250"/>
            <a:ext cx="6811627" cy="357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 a conclusão deste trabalho, penso que a Torre de Pisa é um monumento que apesar de ser bastante antigo e a sua construção ter passado por vários arquitetos, não deixa de ser um monumento interessante e que ao longo dos anos o vem demonstrando devido aos imensos turistas que o visitam e através dos outros tipos de arte que são feitos depois de inspirados na Torre de Pisa.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Recomendo que visitem o monumento caso tenham oportunidade e que procurem outras curiosidades sobre a Torre de Pisa.</a:t>
            </a:r>
            <a:endParaRPr/>
          </a:p>
        </p:txBody>
      </p:sp>
      <p:sp>
        <p:nvSpPr>
          <p:cNvPr id="390" name="Google Shape;390;p46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Conclusões e recomendações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Torre de Pisa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558025"/>
            <a:ext cx="42603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 Torre de Pisa é uma torre sineira da catedral da cidade italiana de Pisa.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Sendo a terceira estrutura mais antiga na praça da Catedral de Pisa, depois da catedral e do </a:t>
            </a:r>
            <a:r>
              <a:rPr lang="it"/>
              <a:t>batistério</a:t>
            </a:r>
            <a:r>
              <a:rPr lang="it"/>
              <a:t>. 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0375" y="1017725"/>
            <a:ext cx="42672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4654550" y="4287825"/>
            <a:ext cx="424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https://pt.wikipedia.org/wiki/Catedral_de_Pisa#/media/Ficheiro:Pisa-Catedral1.jpg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Torre de Pisa - Arquitetos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48025" y="1138325"/>
            <a:ext cx="48600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/>
              <a:t>Devido a longa duração de contrução da Torre de Pisa, o projeto foi passado por diversos arquitetos, dos quais se destacam Bonanno Pisano e Diotisalvi.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400" u="sng">
                <a:solidFill>
                  <a:schemeClr val="hlink"/>
                </a:solidFill>
                <a:hlinkClick r:id="rId3"/>
              </a:rPr>
              <a:t>https://pt.wikipedia.org/wiki/Bonanno_Pisano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400" u="sng">
                <a:solidFill>
                  <a:schemeClr val="hlink"/>
                </a:solidFill>
                <a:hlinkClick r:id="rId4"/>
              </a:rPr>
              <a:t>https://pt.wikipedia.org/wiki/Diotisalvi</a:t>
            </a:r>
            <a:endParaRPr sz="14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5200" y="1334850"/>
            <a:ext cx="27717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5398200" y="2886575"/>
            <a:ext cx="35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https://pt.wikipedia.org/wiki/Torre_de_Pisa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Inclinação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41400" y="4591650"/>
            <a:ext cx="84612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700" u="sng">
                <a:solidFill>
                  <a:schemeClr val="hlink"/>
                </a:solidFill>
                <a:hlinkClick r:id="rId3"/>
              </a:rPr>
              <a:t>https://super.abril.com.br/mundo-estranho/por-que-a-torre-de-pisa-e-inclinada/</a:t>
            </a:r>
            <a:endParaRPr sz="17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475" y="1159550"/>
            <a:ext cx="4267197" cy="320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375" y="1351750"/>
            <a:ext cx="4465725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- 3D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283400" y="4160075"/>
            <a:ext cx="8520600" cy="3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700" u="sng">
                <a:solidFill>
                  <a:schemeClr val="hlink"/>
                </a:solidFill>
                <a:hlinkClick r:id="rId3"/>
              </a:rPr>
              <a:t>https://sketchfab.com/3d-models/torre-de-pisa-305053304efa47f18e61e4aec1752f08</a:t>
            </a:r>
            <a:endParaRPr sz="17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666999" cy="271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174" y="1170113"/>
            <a:ext cx="3175540" cy="287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3873475" y="1361150"/>
            <a:ext cx="1494600" cy="942300"/>
          </a:xfrm>
          <a:prstGeom prst="wedgeRectCallout">
            <a:avLst>
              <a:gd fmla="val 99825" name="adj1"/>
              <a:gd fmla="val 71341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Vista frontal da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Torre de Pisa</a:t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3873488" y="2571750"/>
            <a:ext cx="1494600" cy="942300"/>
          </a:xfrm>
          <a:prstGeom prst="wedgeRectCallout">
            <a:avLst>
              <a:gd fmla="val -100410" name="adj1"/>
              <a:gd fmla="val 35647" name="adj2"/>
            </a:avLst>
          </a:prstGeom>
          <a:solidFill>
            <a:srgbClr val="B6D7A8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Vista lateral da Torre de </a:t>
            </a:r>
            <a:r>
              <a:rPr lang="it"/>
              <a:t>Pisa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Live WEBCAM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4552925"/>
            <a:ext cx="8520600" cy="3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https://www.skylinewebcams.com/en/webcam/italia/toscana/pisa/pisa.html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925" y="1017725"/>
            <a:ext cx="5160376" cy="353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338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Torre de Pisa - Filmes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81300" y="4020775"/>
            <a:ext cx="28611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200" u="sng">
                <a:solidFill>
                  <a:schemeClr val="hlink"/>
                </a:solidFill>
                <a:hlinkClick r:id="rId3"/>
              </a:rPr>
              <a:t>https://www.imdb.com/title/tt0083549/</a:t>
            </a:r>
            <a:r>
              <a:rPr lang="it" sz="1200"/>
              <a:t> </a:t>
            </a:r>
            <a:endParaRPr sz="1200"/>
          </a:p>
        </p:txBody>
      </p:sp>
      <p:sp>
        <p:nvSpPr>
          <p:cNvPr id="124" name="Google Shape;124;p21"/>
          <p:cNvSpPr txBox="1"/>
          <p:nvPr/>
        </p:nvSpPr>
        <p:spPr>
          <a:xfrm>
            <a:off x="6827350" y="3950025"/>
            <a:ext cx="206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https://www.imdb.com/title/tt0086393/</a:t>
            </a:r>
            <a:r>
              <a:rPr lang="it"/>
              <a:t> 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100" y="1146121"/>
            <a:ext cx="1858100" cy="27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3624" y="1131850"/>
            <a:ext cx="18002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/>
        </p:nvSpPr>
        <p:spPr>
          <a:xfrm>
            <a:off x="3881000" y="3884025"/>
            <a:ext cx="17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https://www.imdb.com/title/tt0320667/</a:t>
            </a:r>
            <a:r>
              <a:rPr lang="it"/>
              <a:t> 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6500" y="1202588"/>
            <a:ext cx="17907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